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8" r:id="rId7"/>
    <p:sldId id="259" r:id="rId8"/>
    <p:sldId id="260" r:id="rId9"/>
    <p:sldId id="261" r:id="rId10"/>
    <p:sldId id="263" r:id="rId11"/>
    <p:sldId id="264" r:id="rId12"/>
    <p:sldId id="269" r:id="rId13"/>
    <p:sldId id="265" r:id="rId14"/>
    <p:sldId id="270" r:id="rId15"/>
    <p:sldId id="271" r:id="rId16"/>
    <p:sldId id="281" r:id="rId17"/>
    <p:sldId id="272" r:id="rId18"/>
    <p:sldId id="273" r:id="rId19"/>
    <p:sldId id="274" r:id="rId20"/>
    <p:sldId id="262" r:id="rId21"/>
    <p:sldId id="275" r:id="rId22"/>
    <p:sldId id="276" r:id="rId23"/>
    <p:sldId id="268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DD5E0-BB5A-455C-AE94-25BF6B75028E}" v="1" dt="2021-09-13T07:44:51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Rm_aiDpkGmQ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4V1V7aToJR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209035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WCC0fh-zcS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Financiën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Missie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6011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ine - Lego Ads by Jung Von Matt - Gessato">
            <a:extLst>
              <a:ext uri="{FF2B5EF4-FFF2-40B4-BE49-F238E27FC236}">
                <a16:creationId xmlns:a16="http://schemas.microsoft.com/office/drawing/2014/main" id="{3189659C-67FE-4D9C-909F-A583D997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84" y="2670515"/>
            <a:ext cx="4143837" cy="2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13C9EEEF-1A92-4140-A3A3-7F040E7B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12" y="2670515"/>
            <a:ext cx="4143836" cy="2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6B5169A-56E6-4EDB-8559-4629192C6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4380"/>
              </p:ext>
            </p:extLst>
          </p:nvPr>
        </p:nvGraphicFramePr>
        <p:xfrm>
          <a:off x="2283325" y="2339340"/>
          <a:ext cx="7625350" cy="2179320"/>
        </p:xfrm>
        <a:graphic>
          <a:graphicData uri="http://schemas.openxmlformats.org/drawingml/2006/table">
            <a:tbl>
              <a:tblPr/>
              <a:tblGrid>
                <a:gridCol w="897804">
                  <a:extLst>
                    <a:ext uri="{9D8B030D-6E8A-4147-A177-3AD203B41FA5}">
                      <a16:colId xmlns:a16="http://schemas.microsoft.com/office/drawing/2014/main" val="689212011"/>
                    </a:ext>
                  </a:extLst>
                </a:gridCol>
                <a:gridCol w="3507421">
                  <a:extLst>
                    <a:ext uri="{9D8B030D-6E8A-4147-A177-3AD203B41FA5}">
                      <a16:colId xmlns:a16="http://schemas.microsoft.com/office/drawing/2014/main" val="1463212525"/>
                    </a:ext>
                  </a:extLst>
                </a:gridCol>
                <a:gridCol w="670360">
                  <a:extLst>
                    <a:ext uri="{9D8B030D-6E8A-4147-A177-3AD203B41FA5}">
                      <a16:colId xmlns:a16="http://schemas.microsoft.com/office/drawing/2014/main" val="3374520838"/>
                    </a:ext>
                  </a:extLst>
                </a:gridCol>
                <a:gridCol w="418975">
                  <a:extLst>
                    <a:ext uri="{9D8B030D-6E8A-4147-A177-3AD203B41FA5}">
                      <a16:colId xmlns:a16="http://schemas.microsoft.com/office/drawing/2014/main" val="3878654089"/>
                    </a:ext>
                  </a:extLst>
                </a:gridCol>
                <a:gridCol w="359122">
                  <a:extLst>
                    <a:ext uri="{9D8B030D-6E8A-4147-A177-3AD203B41FA5}">
                      <a16:colId xmlns:a16="http://schemas.microsoft.com/office/drawing/2014/main" val="2155715500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60435852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599945233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8715861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492009317"/>
                    </a:ext>
                  </a:extLst>
                </a:gridCol>
              </a:tblGrid>
              <a:tr h="1325880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nl-NL" sz="1050" b="1" i="0" cap="all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1" cap="all" dirty="0">
                          <a:effectLst/>
                          <a:latin typeface="Arial" panose="020B0604020202020204" pitchFamily="34" charset="0"/>
                        </a:rPr>
                        <a:t>10 PUNTEN</a:t>
                      </a:r>
                      <a:r>
                        <a:rPr lang="nl-NL" sz="10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Achtergronden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Er is omschreven in welke omgeving het project zich afspeelt. Hierin is minimaal omschreven:  </a:t>
                      </a:r>
                      <a:endParaRPr lang="nl-NL" sz="2400" b="0" i="0" dirty="0">
                        <a:effectLst/>
                      </a:endParaRP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De naam van het project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Opdrachtgever. Wie betaalt het project en keurt het plan van aanpak goed.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Opdrachtnemer. Wie is verantwoordelijk voor de uitvoering van het project.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Beschrijving van de organisatie waar het project zich afspeelt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Stakeholders. Wie heeft er een belang bij het project.  </a:t>
                      </a:r>
                    </a:p>
                    <a:p>
                      <a:pPr algn="l" rtl="0" fontAlgn="base"/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Score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0 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3648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Punten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134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FDDE74A4-0097-4D75-9119-673A3A31E904}"/>
              </a:ext>
            </a:extLst>
          </p:cNvPr>
          <p:cNvSpPr txBox="1"/>
          <p:nvPr/>
        </p:nvSpPr>
        <p:spPr>
          <a:xfrm>
            <a:off x="1176556" y="931070"/>
            <a:ext cx="7791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dirty="0">
                <a:solidFill>
                  <a:srgbClr val="000644"/>
                </a:solidFill>
                <a:effectLst/>
                <a:latin typeface="Arial Black" panose="020B0A04020102020204" pitchFamily="34" charset="0"/>
              </a:rPr>
              <a:t>Beoordelingsformulier Plan van aanpak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IBS Mijn leefomgeving 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4950" y="1493704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Agency FB" panose="020B0503020202020204" pitchFamily="34" charset="0"/>
              </a:rPr>
            </a:br>
            <a:br>
              <a:rPr lang="nl-NL" sz="8000" b="1" dirty="0">
                <a:latin typeface="Agency FB" panose="020B0503020202020204" pitchFamily="34" charset="0"/>
              </a:rPr>
            </a:br>
            <a:r>
              <a:rPr lang="nl-NL" sz="8000" b="1" dirty="0">
                <a:latin typeface="Agency FB" panose="020B0503020202020204" pitchFamily="34" charset="0"/>
              </a:rPr>
              <a:t>Missie - Visie</a:t>
            </a:r>
            <a:br>
              <a:rPr lang="nl-NL" sz="8000" b="1" dirty="0">
                <a:latin typeface="Agency FB" panose="020B0503020202020204" pitchFamily="34" charset="0"/>
              </a:rPr>
            </a:br>
            <a:endParaRPr lang="nl-NL" sz="8000" b="1" dirty="0"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2" y="2560877"/>
            <a:ext cx="2679836" cy="267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3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latin typeface="Agency FB" panose="020B0503020202020204" pitchFamily="34" charset="0"/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2947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4400" dirty="0"/>
              <a:t> Wat is missie en visie?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/>
              <a:t> Missie en visie bepalen a.d.h.v. reclame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/>
              <a:t> Missie en visie bepalen a.d.h.v. de website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600" b="1" dirty="0"/>
              <a:t>Missie</a:t>
            </a: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is een kort statement over het bestaansrecht van uw organisatie. </a:t>
            </a:r>
          </a:p>
          <a:p>
            <a:pPr marL="457200" lvl="1" indent="0">
              <a:buNone/>
            </a:pPr>
            <a:endParaRPr lang="nl-NL" sz="2400" b="0" i="0" dirty="0">
              <a:solidFill>
                <a:srgbClr val="333333"/>
              </a:solidFill>
              <a:effectLst/>
              <a:latin typeface="RijksOverheidSans"/>
            </a:endParaRP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beantwoordt deze 4 vragen:</a:t>
            </a:r>
          </a:p>
          <a:p>
            <a:pPr lvl="5"/>
            <a:r>
              <a:rPr lang="nl-NL" sz="2800" dirty="0"/>
              <a:t>Wie zijn we?</a:t>
            </a:r>
          </a:p>
          <a:p>
            <a:pPr lvl="5"/>
            <a:r>
              <a:rPr lang="nl-NL" sz="2800" dirty="0"/>
              <a:t>Wat doen we?</a:t>
            </a:r>
          </a:p>
          <a:p>
            <a:pPr lvl="5"/>
            <a:r>
              <a:rPr lang="nl-NL" sz="2800" dirty="0"/>
              <a:t>Voor wie doen we dat?</a:t>
            </a:r>
          </a:p>
          <a:p>
            <a:pPr lvl="5"/>
            <a:r>
              <a:rPr lang="nl-NL" sz="2800" dirty="0"/>
              <a:t>Hoe doen we dat?</a:t>
            </a:r>
            <a:endParaRPr lang="nl-NL" sz="1600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643" y="3191069"/>
            <a:ext cx="1711419" cy="1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Een kort en helder antwoord op de vraag: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		</a:t>
            </a:r>
            <a:r>
              <a:rPr lang="nl-NL" i="1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i="1" dirty="0"/>
          </a:p>
          <a:p>
            <a:pPr lvl="3"/>
            <a:r>
              <a:rPr lang="nl-NL" sz="2800" dirty="0"/>
              <a:t>Hoe ziet de omgeving van onze organisatie er in de verre toekomst uit?</a:t>
            </a:r>
          </a:p>
          <a:p>
            <a:pPr lvl="3"/>
            <a:r>
              <a:rPr lang="nl-NL" sz="2800" dirty="0"/>
              <a:t>Wat willen we als organisatie tegen die tijd bereikt hebben?</a:t>
            </a:r>
          </a:p>
          <a:p>
            <a:pPr lvl="3"/>
            <a:r>
              <a:rPr lang="nl-NL" sz="2800" dirty="0"/>
              <a:t>Langs welke weg gaan we die positie bereiken?</a:t>
            </a:r>
          </a:p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567"/>
            <a:ext cx="2251107" cy="1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194318" y="1541396"/>
          <a:ext cx="10159482" cy="418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2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4" name="Onlinemedia 3" title="Best Day Ever | Nike">
            <a:hlinkClick r:id="" action="ppaction://media"/>
            <a:extLst>
              <a:ext uri="{FF2B5EF4-FFF2-40B4-BE49-F238E27FC236}">
                <a16:creationId xmlns:a16="http://schemas.microsoft.com/office/drawing/2014/main" id="{DA8C17E4-6016-4524-B14F-C7F27B629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257" y="1408274"/>
            <a:ext cx="8011486" cy="452649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002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bring inspiration and innovation to every athlete in the world.”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 algn="ctr">
              <a:buNone/>
            </a:pPr>
            <a:r>
              <a:rPr lang="nl-NL" dirty="0"/>
              <a:t>“om iedere atleet ter wereld inspiratie en innovatie te bieden.”</a:t>
            </a:r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remain the most authentic, connected, and distinctive brand.”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>
              <a:buNone/>
            </a:pPr>
            <a:endParaRPr lang="nl-NL" dirty="0"/>
          </a:p>
          <a:p>
            <a:pPr marL="457200" lvl="1" indent="0" algn="ctr">
              <a:buNone/>
            </a:pPr>
            <a:r>
              <a:rPr lang="nl-NL" dirty="0"/>
              <a:t>“een authentiek, verbonden en onderscheidend merk te blijven”</a:t>
            </a:r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>
            <a:extLst>
              <a:ext uri="{FF2B5EF4-FFF2-40B4-BE49-F238E27FC236}">
                <a16:creationId xmlns:a16="http://schemas.microsoft.com/office/drawing/2014/main" id="{0041CBD8-E123-48FD-88E4-17DB5C1A0279}"/>
              </a:ext>
            </a:extLst>
          </p:cNvPr>
          <p:cNvSpPr txBox="1"/>
          <p:nvPr/>
        </p:nvSpPr>
        <p:spPr>
          <a:xfrm>
            <a:off x="3086099" y="751144"/>
            <a:ext cx="60198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Marketing &amp;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communicatie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Leerjaar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1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periode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Introductie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98690-A682-47C3-8634-99AD7B23CC5A}"/>
              </a:ext>
            </a:extLst>
          </p:cNvPr>
          <p:cNvGrpSpPr/>
          <p:nvPr/>
        </p:nvGrpSpPr>
        <p:grpSpPr>
          <a:xfrm>
            <a:off x="4002498" y="2724065"/>
            <a:ext cx="4187001" cy="3392308"/>
            <a:chOff x="4002498" y="2724065"/>
            <a:chExt cx="4187001" cy="339230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8FF9EE7-8A4E-4C2C-A03E-3463852F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0" r="10911" b="6337"/>
            <a:stretch/>
          </p:blipFill>
          <p:spPr>
            <a:xfrm>
              <a:off x="4002498" y="2724065"/>
              <a:ext cx="3681817" cy="33784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C102051-965A-44CD-ADC0-6E1AAD6AF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9" b="6337"/>
            <a:stretch/>
          </p:blipFill>
          <p:spPr>
            <a:xfrm>
              <a:off x="4002498" y="2737879"/>
              <a:ext cx="4187001" cy="33784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3" name="4V1V7aToJ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073" y="1338942"/>
            <a:ext cx="8528180" cy="4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 algn="ctr">
              <a:buNone/>
            </a:pPr>
            <a:r>
              <a:rPr lang="nl-NL" sz="3200" dirty="0"/>
              <a:t>“Het aanbieden van een breed assortiment functionele en goed vormgegeven woonartikelen tegen zulke lage prijzen dat zoveel mogelijk mensen in staat zijn deze producten te kopen.”</a:t>
            </a:r>
            <a:endParaRPr lang="nl-NL" sz="3000" dirty="0"/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nl-NL" sz="3200" i="1" dirty="0"/>
              <a:t>“We willen dat ons bedrijf een positieve impact heeft op de wereld - van de communities waar we onze materialen kopen, tot de manier waarop onze producten, onze klanten helpen om thuis een ​​duurzamer leven te leiden.”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2A7F97-D08D-4EE6-9AB2-5E76BDE2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Opdracht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19450" y="1414564"/>
            <a:ext cx="10934350" cy="4575175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Jullie gaan een evenement organiseren voor Yuverta mbo Tilburg. Om dit zo goed mogelijk uit te voeren moet je weten wat de missie en visie is van deze organisatie.</a:t>
            </a:r>
          </a:p>
          <a:p>
            <a:pPr marL="457200" lvl="1" indent="0">
              <a:buNone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missie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Wie zijn we?</a:t>
            </a:r>
          </a:p>
          <a:p>
            <a:pPr lvl="3"/>
            <a:r>
              <a:rPr lang="nl-NL" sz="2700" dirty="0"/>
              <a:t>Wat doen we?</a:t>
            </a:r>
          </a:p>
          <a:p>
            <a:pPr lvl="3"/>
            <a:r>
              <a:rPr lang="nl-NL" sz="2700" dirty="0"/>
              <a:t>Voor wie doen we dat?</a:t>
            </a:r>
          </a:p>
          <a:p>
            <a:pPr lvl="3"/>
            <a:r>
              <a:rPr lang="nl-NL" sz="2700" dirty="0"/>
              <a:t>Hoe doen we dat?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visie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Hoe ziet de omgeving van onze organisatie er in de verre toekomst uit?</a:t>
            </a:r>
          </a:p>
          <a:p>
            <a:pPr lvl="3"/>
            <a:r>
              <a:rPr lang="nl-NL" sz="2700" dirty="0"/>
              <a:t>Wat willen we als organisatie tegen die tijd bereikt hebben?</a:t>
            </a:r>
          </a:p>
          <a:p>
            <a:pPr lvl="3"/>
            <a:r>
              <a:rPr lang="nl-NL" sz="2700" dirty="0"/>
              <a:t>Langs welke weg gaan we die positie bereiken?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slogan</a:t>
            </a:r>
            <a:r>
              <a:rPr lang="nl-NL" sz="3300" dirty="0"/>
              <a:t> van Yuverta mbo Tilburg?</a:t>
            </a:r>
          </a:p>
          <a:p>
            <a:pPr marL="971550" lvl="1" indent="-514350">
              <a:buFont typeface="+mj-lt"/>
              <a:buAutoNum type="arabicParenR"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Verwerk bovenstaande opdrachten in het onderdeel ‘</a:t>
            </a:r>
            <a:r>
              <a:rPr lang="nl-NL" sz="3300" b="1" dirty="0">
                <a:solidFill>
                  <a:srgbClr val="0070C0"/>
                </a:solidFill>
              </a:rPr>
              <a:t>Achtergronden</a:t>
            </a:r>
            <a:r>
              <a:rPr lang="nl-NL" sz="3300" dirty="0"/>
              <a:t>’ (beoordelingsformulier Plan van aanpak)</a:t>
            </a:r>
            <a:endParaRPr lang="nl-NL" sz="2900" dirty="0"/>
          </a:p>
          <a:p>
            <a:pPr marL="914400" lvl="2" indent="0">
              <a:buNone/>
            </a:pPr>
            <a:endParaRPr lang="nl-NL" sz="2900" dirty="0"/>
          </a:p>
          <a:p>
            <a:pPr marL="457200" lvl="1" indent="0">
              <a:buNone/>
            </a:pPr>
            <a:endParaRPr lang="nl-NL" sz="33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44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37" y="1154920"/>
            <a:ext cx="659932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Wat is Marketing volgens jullie?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5FD277-2C56-40D4-B24D-BB22CB471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265137"/>
            <a:ext cx="5562600" cy="119410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96CCAAD-82C4-46D7-8D27-2E18E875AA0C}"/>
              </a:ext>
            </a:extLst>
          </p:cNvPr>
          <p:cNvSpPr txBox="1"/>
          <p:nvPr/>
        </p:nvSpPr>
        <p:spPr>
          <a:xfrm>
            <a:off x="3314700" y="3619354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hlinkClick r:id="rId3"/>
              </a:rPr>
              <a:t>https://answergarden.ch/2090352</a:t>
            </a:r>
            <a:r>
              <a:rPr lang="nl-N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337" y="800976"/>
            <a:ext cx="659932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Wat is Marketing volgens jullie?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Afbeeldingsresultaat voor de markt">
            <a:extLst>
              <a:ext uri="{FF2B5EF4-FFF2-40B4-BE49-F238E27FC236}">
                <a16:creationId xmlns:a16="http://schemas.microsoft.com/office/drawing/2014/main" id="{2883EED5-3F3F-4C7B-9BA7-F1AC66DC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09" y="1754375"/>
            <a:ext cx="7109582" cy="392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02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Marketing &amp; communicatie is: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F94BD0-FF76-43F0-86C3-355FEF3AB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78" y="2670515"/>
            <a:ext cx="4267844" cy="319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Economie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Psychologie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D1A15F-175A-4CCE-A343-4D9199624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70515"/>
            <a:ext cx="5943600" cy="274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06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Sociologie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e moeten meer luisteren naar de maatschappij&amp;#39; - WUR">
            <a:extLst>
              <a:ext uri="{FF2B5EF4-FFF2-40B4-BE49-F238E27FC236}">
                <a16:creationId xmlns:a16="http://schemas.microsoft.com/office/drawing/2014/main" id="{72D41B03-879F-41A5-8E65-1436BB31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501238"/>
            <a:ext cx="7143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9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didas Originals | End Plastic Waste | STAN SMITH, FOREVER">
            <a:hlinkClick r:id="" action="ppaction://media"/>
            <a:extLst>
              <a:ext uri="{FF2B5EF4-FFF2-40B4-BE49-F238E27FC236}">
                <a16:creationId xmlns:a16="http://schemas.microsoft.com/office/drawing/2014/main" id="{378A08DF-8312-4F14-8CC7-84B0A0653A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453" y="446099"/>
            <a:ext cx="9912991" cy="56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EA4A43-290C-4187-972E-2DB488D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7" y="2670515"/>
            <a:ext cx="2491005" cy="3392658"/>
          </a:xfrm>
          <a:prstGeom prst="rect">
            <a:avLst/>
          </a:prstGeom>
        </p:spPr>
      </p:pic>
      <p:pic>
        <p:nvPicPr>
          <p:cNvPr id="2050" name="Picture 2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A3E30421-6920-4068-A579-C4A80CC9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5" y="2670515"/>
            <a:ext cx="2495802" cy="33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o Ad Campaign | Bovil DDBlog">
            <a:extLst>
              <a:ext uri="{FF2B5EF4-FFF2-40B4-BE49-F238E27FC236}">
                <a16:creationId xmlns:a16="http://schemas.microsoft.com/office/drawing/2014/main" id="{C1D5354A-4BF3-41A6-92F3-3E1637BB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1" y="2670515"/>
            <a:ext cx="2435393" cy="33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325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A67853-BE5F-417C-B6DE-FB4B42F17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47a28104-336f-447d-946e-e305ac2bcd4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34354c1b-6b8c-435b-ad50-990538c19557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784</Words>
  <Application>Microsoft Office PowerPoint</Application>
  <PresentationFormat>Breedbeeld</PresentationFormat>
  <Paragraphs>160</Paragraphs>
  <Slides>23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Agency FB</vt:lpstr>
      <vt:lpstr>Arial</vt:lpstr>
      <vt:lpstr>Arial Black</vt:lpstr>
      <vt:lpstr>Calibri</vt:lpstr>
      <vt:lpstr>Calibri Light</vt:lpstr>
      <vt:lpstr>RijksOverheidSans</vt:lpstr>
      <vt:lpstr>Wingdings</vt:lpstr>
      <vt:lpstr>Thema1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Missie - Visie </vt:lpstr>
      <vt:lpstr>Vandaag</vt:lpstr>
      <vt:lpstr>Wat is missie en visie?</vt:lpstr>
      <vt:lpstr>Wat is missie en visie?</vt:lpstr>
      <vt:lpstr>Wat is missie en visie?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2020-08-25T13:15:30Z</dcterms:created>
  <dcterms:modified xsi:type="dcterms:W3CDTF">2021-09-13T07:50:27Z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